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Khromova" initials="EK" lastIdx="4" clrIdx="0">
    <p:extLst>
      <p:ext uri="{19B8F6BF-5375-455C-9EA6-DF929625EA0E}">
        <p15:presenceInfo xmlns:p15="http://schemas.microsoft.com/office/powerpoint/2012/main" userId="72d86d34653a13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21:56:12.064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FFF2D-7C3D-4BA5-A384-7874E642E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9EFD9E-29E0-4DBF-9E6D-A6DD54D7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B51CC-276B-45AC-936D-646BBCAA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CEC68-38FE-41E7-ABC8-8F7FEDA2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F86CC-B960-475B-A66E-DBB93E0A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0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AEA6D-CA07-4998-88A1-D15AAB2B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F9C8C8-534E-4491-B6DC-13430F802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E3EB6-311D-4120-BF19-862B3BE3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70FCF7-854B-4725-812E-6DD7E2AD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B948F-1FAA-4EC3-8B12-167CF961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DC882E-B9A9-4CC8-847A-B43FBFE24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95DF91-A37C-4CD6-AE58-59EEADC7A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A5C47-03C3-4F16-BD46-D00C853E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8CAF7-D700-488B-A8F1-E8C6534E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B3317-32C3-4DC1-B31F-7DAA1769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7F9B-92CB-4ACB-9B19-562B7FC8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349C5-127E-4DAB-8B65-3744D5129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BF9F7-036C-4C14-B558-3E6D99EF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3B38D-FC8C-4A03-9EAA-AB254AE1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89E5F-335D-4095-A6A1-91D2F30A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2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6C067-D3E7-49C3-8BA3-ED89ECF5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005F6-E1D5-4F5E-9B77-FACF43775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9E08D-B582-4DAC-AF19-0D957FC3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2B885-B076-4C16-9B6A-EC9BEFEB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0DC02-3BB8-47B3-8020-AAD21EC0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6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2E0EA-7C08-497A-BA9F-B46A3E4D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D844D-1FEE-4098-82A0-16EAB72E9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6FCAC9-1232-4363-A721-8D48A715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E3C27C-E31E-4BD0-8944-284158BF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6919A-307C-4762-A5A6-2C498367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06FFA-7570-4AB2-B59C-5793882B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8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00303-DB98-4B8A-B249-95F7CBEE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B5410-A94D-470B-B3CD-F25A9A98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919A2-0CA9-4904-AF0C-13B6DE157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153EAB-ABCF-436D-B047-D7AC837C0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111661-356C-46D0-B48F-8E6498312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CC2AD7-62BC-4ABF-B559-46447A10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1170EF-7A20-4C72-A6C0-85B9FC8C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D3486C-3CC1-4DE7-B63C-C7970504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5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8F434-67C7-4B3C-9BF4-AB2D50F9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05D9DF-D3A5-46BA-B0A1-12E47544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83A797-C5A5-4234-A04F-3DA8DDAE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8BAD76-9A24-483C-B70A-8273F154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1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12B4AC-D987-4DF6-9D91-536DB7EA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1DA5B3-02CC-41D0-9F36-02605B60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9C7619-49FE-4C27-A06A-F044E77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5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A3494-3F3C-48A4-8EFA-7DC9BB7B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860CD-BFBB-45CF-81ED-BE6AA444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C61485-7B04-4F8F-A790-0F83745E7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3C0EC-8192-4413-BE21-EED52C68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F42B62-3303-4DDF-AA47-8583FF58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3FF9E-6F02-4698-A4F6-8F4815C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2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64568-CDDA-45B8-A9BB-784398BE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691E72-B01E-4F2B-B270-4958FBEE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C829F-22E1-4DFE-8E5D-233E85E67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DD49B-B4FF-4B99-9EED-D4605976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D1A326-4BB4-4AE2-A2A7-4E61D23C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9D925-F0B1-4D96-9513-0B4E312E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5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5ADB5-D3CA-4C51-B860-FFA1D62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B3C1FA-3D60-4B23-A9E8-7B29688A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9EDF-9439-4D4D-A0A0-E4FFB652B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14C8-9336-46EA-88C6-001CF3CFC05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DE887-1063-4F9D-BD8E-52E2CCE60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C278D-875B-46D7-AE0A-E3018066A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2A88-71FB-4011-84E5-164CDB4C2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F1222-7E0F-4335-96E6-BA726C18D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Времена года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000" b="1" dirty="0"/>
              <a:t>Цель(образовательная): закрепить представления детей о временах года, умение самостоятельно находить, что бывает, а что не бывает в определённом времени года. Выражать  в речи почему именно он так думает.</a:t>
            </a:r>
            <a:br>
              <a:rPr lang="ru-RU" sz="2000" b="1" dirty="0"/>
            </a:br>
            <a:r>
              <a:rPr lang="ru-RU" sz="2000" b="1" dirty="0"/>
              <a:t>Цель (игровая): нахождение картинки, которая подходит для данного времени года.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DF0EDF-293C-45C7-A965-D8CA08DF8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/>
              <a:t>Разработала: Хромова </a:t>
            </a:r>
            <a:r>
              <a:rPr lang="ru-RU" dirty="0"/>
              <a:t>Елена Ивановна</a:t>
            </a:r>
          </a:p>
        </p:txBody>
      </p:sp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BA88CC-5398-4115-85C8-E8C1A4E0538E}"/>
              </a:ext>
            </a:extLst>
          </p:cNvPr>
          <p:cNvSpPr/>
          <p:nvPr/>
        </p:nvSpPr>
        <p:spPr>
          <a:xfrm>
            <a:off x="8696325" y="5868988"/>
            <a:ext cx="1657350" cy="769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лето">
            <a:extLst>
              <a:ext uri="{FF2B5EF4-FFF2-40B4-BE49-F238E27FC236}">
                <a16:creationId xmlns:a16="http://schemas.microsoft.com/office/drawing/2014/main" id="{CA2025E9-D2BA-433A-AC84-5F905BF0D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1199753"/>
            <a:ext cx="7133591" cy="445849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5D079-FB75-425B-81CB-BBB1F001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10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Лето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298C71-F115-429C-A5FC-E65F82756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38250"/>
            <a:ext cx="3932237" cy="4630738"/>
          </a:xfr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7F7CEB-9155-42F8-BB0F-535E783B6687}"/>
              </a:ext>
            </a:extLst>
          </p:cNvPr>
          <p:cNvSpPr/>
          <p:nvPr/>
        </p:nvSpPr>
        <p:spPr>
          <a:xfrm>
            <a:off x="8696325" y="5868988"/>
            <a:ext cx="1657350" cy="769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пчелв">
            <a:extLst>
              <a:ext uri="{FF2B5EF4-FFF2-40B4-BE49-F238E27FC236}">
                <a16:creationId xmlns:a16="http://schemas.microsoft.com/office/drawing/2014/main" id="{1F63D331-E52A-40A1-B709-4792AE9A5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" y="1786494"/>
            <a:ext cx="1790279" cy="1266295"/>
          </a:xfrm>
          <a:prstGeom prst="rect">
            <a:avLst/>
          </a:prstGeom>
        </p:spPr>
      </p:pic>
      <p:pic>
        <p:nvPicPr>
          <p:cNvPr id="10" name="елка">
            <a:extLst>
              <a:ext uri="{FF2B5EF4-FFF2-40B4-BE49-F238E27FC236}">
                <a16:creationId xmlns:a16="http://schemas.microsoft.com/office/drawing/2014/main" id="{A722C84A-DACE-47A6-8F32-B51E82727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9" y="3052789"/>
            <a:ext cx="1790278" cy="2639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4577D5-F822-473D-BF6E-5A6E905C9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57" y="3317378"/>
            <a:ext cx="2194564" cy="2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616 L 0.01511 -0.02593 L 0.03607 -0.02894 C 0.04063 -0.02963 0.04518 -0.02963 0.04974 -0.03033 C 0.05104 -0.03056 0.05235 -0.03148 0.05378 -0.03172 L 0.06745 -0.03611 C 0.07344 -0.03797 0.07162 -0.0382 0.07956 -0.03889 C 0.08659 -0.03959 0.09349 -0.04028 0.10052 -0.04051 L 0.25938 -0.04329 C 0.28477 -0.05463 0.25977 -0.04491 0.31341 -0.04908 C 0.31693 -0.04931 0.32044 -0.05116 0.32396 -0.05185 C 0.3263 -0.05255 0.32878 -0.05278 0.33125 -0.05324 L 0.45221 -0.04908 C 0.45482 -0.04884 0.45755 -0.04838 0.46029 -0.04769 C 0.46107 -0.04746 0.46185 -0.04653 0.46263 -0.04607 C 0.46393 -0.0456 0.46537 -0.04514 0.46667 -0.04468 C 0.47266 -0.03935 0.46797 -0.04306 0.478 -0.03889 C 0.48008 -0.0382 0.48229 -0.03704 0.48438 -0.03611 C 0.48555 -0.03565 0.48659 -0.03542 0.48763 -0.03472 C 0.49349 -0.03125 0.49089 -0.03264 0.4957 -0.03033 C 0.50143 -0.02361 0.49414 -0.03148 0.50221 -0.02616 C 0.50313 -0.02547 0.50365 -0.02384 0.50456 -0.02315 C 0.5056 -0.02246 0.50677 -0.02246 0.50781 -0.02176 C 0.50899 -0.02107 0.5099 -0.01968 0.51107 -0.01898 C 0.51185 -0.01829 0.51263 -0.01806 0.51341 -0.01736 C 0.51771 -0.01227 0.51393 -0.01644 0.51992 -0.01181 C 0.52292 -0.00926 0.52292 -0.00903 0.52552 -0.00602 C 0.52995 0.00578 0.52279 -0.01227 0.5336 0.00694 C 0.53438 0.00833 0.53516 0.00995 0.53607 0.01134 C 0.53763 0.01342 0.53932 0.01504 0.54089 0.0169 C 0.54167 0.01805 0.54258 0.01875 0.54336 0.01991 C 0.54636 0.02523 0.54466 0.02361 0.54818 0.02569 L 0.553 0.03426 L 0.55534 0.03842 C 0.55599 0.04074 0.55742 0.04653 0.5586 0.04861 C 0.55925 0.04977 0.56029 0.05046 0.56107 0.05139 C 0.56628 0.06551 0.55807 0.04375 0.56511 0.06157 C 0.56615 0.06435 0.56836 0.07014 0.56836 0.07037 C 0.57018 0.08333 0.56862 0.07824 0.57149 0.08588 C 0.5724 0.09491 0.57227 0.09166 0.57227 0.09606 L 0.56589 0.07291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">
            <a:extLst>
              <a:ext uri="{FF2B5EF4-FFF2-40B4-BE49-F238E27FC236}">
                <a16:creationId xmlns:a16="http://schemas.microsoft.com/office/drawing/2014/main" id="{AFEB4ED3-0C15-40C4-AEF9-3C4D93EE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74" y="466724"/>
            <a:ext cx="7023101" cy="5267326"/>
          </a:xfrm>
          <a:prstGeom prst="rect">
            <a:avLst/>
          </a:prstGeom>
        </p:spPr>
      </p:pic>
      <p:pic>
        <p:nvPicPr>
          <p:cNvPr id="5" name="гриб">
            <a:extLst>
              <a:ext uri="{FF2B5EF4-FFF2-40B4-BE49-F238E27FC236}">
                <a16:creationId xmlns:a16="http://schemas.microsoft.com/office/drawing/2014/main" id="{AE073F8F-3543-4BF7-A3B6-CFE121E2C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7" y="1393676"/>
            <a:ext cx="2283914" cy="2035324"/>
          </a:xfrm>
          <a:prstGeom prst="rect">
            <a:avLst/>
          </a:prstGeom>
        </p:spPr>
      </p:pic>
      <p:pic>
        <p:nvPicPr>
          <p:cNvPr id="7" name="лист">
            <a:extLst>
              <a:ext uri="{FF2B5EF4-FFF2-40B4-BE49-F238E27FC236}">
                <a16:creationId xmlns:a16="http://schemas.microsoft.com/office/drawing/2014/main" id="{6E1B390D-85F7-4216-AB32-D556EE560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7" y="3845053"/>
            <a:ext cx="2629807" cy="2408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2D412-97B5-4D27-8A5C-1EC1A1C43A02}"/>
              </a:ext>
            </a:extLst>
          </p:cNvPr>
          <p:cNvSpPr txBox="1"/>
          <p:nvPr/>
        </p:nvSpPr>
        <p:spPr>
          <a:xfrm>
            <a:off x="1641987" y="466724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Осень</a:t>
            </a:r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8B7302-29B5-4D63-B172-A2DCB5C91075}"/>
              </a:ext>
            </a:extLst>
          </p:cNvPr>
          <p:cNvSpPr/>
          <p:nvPr/>
        </p:nvSpPr>
        <p:spPr>
          <a:xfrm>
            <a:off x="8696325" y="5868988"/>
            <a:ext cx="1657350" cy="769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906A16-7317-448D-89AA-2387CD504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4" y="4157432"/>
            <a:ext cx="1815971" cy="15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-0.01204 L -0.02657 -0.01204 C -0.02422 -0.01065 -0.02188 -0.0088 -0.0194 -0.00787 C -0.01732 -0.00694 -0.01511 -0.00648 -0.01289 -0.00648 L 0.06771 -0.00509 L 0.18541 -0.00787 C 0.19088 -0.0081 0.19622 -0.0081 0.20156 -0.00926 C 0.20468 -0.00995 0.20742 -0.0125 0.21041 -0.01366 C 0.21549 -0.01528 0.2207 -0.01597 0.22578 -0.01782 C 0.25065 -0.02708 0.20924 -0.01759 0.24922 -0.025 C 0.26875 -0.03495 0.26028 -0.03264 0.27422 -0.03518 C 0.27682 -0.03657 0.27955 -0.03819 0.28229 -0.03935 C 0.28463 -0.04051 0.28711 -0.0412 0.28945 -0.04236 C 0.30885 -0.05162 0.29166 -0.04514 0.30807 -0.05092 C 0.32057 -0.06342 0.30599 -0.05046 0.32174 -0.0581 C 0.3233 -0.0588 0.32435 -0.06111 0.32578 -0.06227 C 0.32812 -0.06435 0.3306 -0.06643 0.33307 -0.06805 C 0.33828 -0.07153 0.34336 -0.07292 0.34843 -0.07662 C 0.35742 -0.08356 0.34674 -0.07963 0.35807 -0.08241 C 0.35937 -0.08426 0.36054 -0.08657 0.36211 -0.08819 C 0.36302 -0.08912 0.36419 -0.08889 0.36536 -0.08958 C 0.37578 -0.09537 0.36901 -0.09305 0.37825 -0.09537 C 0.37981 -0.09676 0.38138 -0.09838 0.38307 -0.09954 C 0.38437 -0.10069 0.3858 -0.10139 0.38711 -0.10255 C 0.38854 -0.1037 0.38971 -0.10555 0.39114 -0.10671 C 0.39297 -0.10833 0.39492 -0.10972 0.39674 -0.11111 C 0.39922 -0.11296 0.39987 -0.11227 0.40234 -0.11528 C 0.40494 -0.11852 0.40729 -0.12199 0.40963 -0.12546 C 0.41106 -0.12731 0.41198 -0.13032 0.41367 -0.13125 L 0.41692 -0.13264 C 0.41771 -0.13403 0.41849 -0.13565 0.4194 -0.1368 C 0.42005 -0.13796 0.42109 -0.13866 0.42174 -0.13981 C 0.42265 -0.14143 0.42317 -0.14375 0.42422 -0.1456 C 0.42513 -0.14722 0.42643 -0.14815 0.42734 -0.14977 C 0.42851 -0.15162 0.42942 -0.1537 0.4306 -0.15555 C 0.43138 -0.15671 0.43229 -0.15741 0.43307 -0.15833 C 0.43541 -0.16204 0.4375 -0.16736 0.43945 -0.1713 C 0.44049 -0.17338 0.44179 -0.175 0.44271 -0.17708 C 0.44336 -0.17824 0.44375 -0.18009 0.4444 -0.18125 C 0.44505 -0.18287 0.44609 -0.18403 0.44674 -0.18565 C 0.44739 -0.18704 0.44778 -0.18866 0.44843 -0.19005 C 0.45 -0.19375 0.45169 -0.19745 0.45325 -0.20139 C 0.45521 -0.20625 0.45521 -0.20787 0.45807 -0.21296 C 0.45924 -0.21505 0.46067 -0.21667 0.46211 -0.21852 C 0.46784 -0.23889 0.46028 -0.21412 0.4694 -0.23727 C 0.47578 -0.2537 0.46679 -0.23866 0.47656 -0.25301 C 0.47968 -0.2669 0.4763 -0.2537 0.48138 -0.26736 C 0.48216 -0.26921 0.48242 -0.2713 0.48307 -0.27315 C 0.48359 -0.27454 0.48424 -0.27592 0.48463 -0.27731 C 0.48554 -0.28032 0.48606 -0.28356 0.48711 -0.28611 C 0.48763 -0.2875 0.48867 -0.28796 0.48945 -0.28889 C 0.48971 -0.29074 0.48984 -0.29282 0.49036 -0.29467 C 0.49284 -0.30463 0.49231 -0.29884 0.49518 -0.30764 C 0.49635 -0.31111 0.497 -0.31551 0.49843 -0.31898 C 0.50052 -0.3243 0.50338 -0.3287 0.50481 -0.33472 C 0.5056 -0.33819 0.50651 -0.34143 0.50729 -0.34491 C 0.50755 -0.3463 0.50768 -0.34768 0.50807 -0.34907 C 0.50846 -0.35069 0.50924 -0.35185 0.50963 -0.35347 C 0.51054 -0.35625 0.51132 -0.35903 0.51211 -0.36204 C 0.51315 -0.3662 0.51289 -0.36759 0.51367 -0.37199 C 0.51419 -0.37454 0.51471 -0.37685 0.51536 -0.37917 C 0.51666 -0.38449 0.51705 -0.38426 0.51771 -0.38935 C 0.5181 -0.39167 0.51797 -0.39421 0.51849 -0.39653 C 0.52226 -0.41088 0.52044 -0.40023 0.52422 -0.40926 C 0.52487 -0.41111 0.52526 -0.41319 0.52578 -0.41505 C 0.52617 -0.41643 0.5263 -0.41782 0.52656 -0.41944 C 0.52721 -0.42268 0.5276 -0.42616 0.52825 -0.4294 C 0.52864 -0.43148 0.52903 -0.43356 0.52981 -0.43518 C 0.53047 -0.43657 0.53138 -0.43704 0.53229 -0.43796 C 0.53398 -0.45 0.5319 -0.43819 0.53463 -0.44815 C 0.53502 -0.4493 0.53502 -0.45092 0.53541 -0.45231 C 0.53619 -0.4544 0.53711 -0.45602 0.53789 -0.4581 C 0.53789 -0.4581 0.54192 -0.46875 0.54271 -0.47106 C 0.54323 -0.47245 0.54362 -0.47407 0.5444 -0.47523 C 0.55039 -0.48588 0.54297 -0.47245 0.54922 -0.48542 C 0.54987 -0.4868 0.55078 -0.48819 0.55156 -0.48958 C 0.55208 -0.49143 0.55247 -0.49375 0.55325 -0.49537 C 0.55442 -0.49792 0.55638 -0.49861 0.55807 -0.49977 C 0.56015 -0.50255 0.56224 -0.50555 0.56445 -0.50833 C 0.56536 -0.50926 0.56601 -0.51042 0.56692 -0.51111 C 0.56849 -0.51227 0.57174 -0.51412 0.57174 -0.51412 C 0.57252 -0.51551 0.57317 -0.51713 0.57422 -0.51829 C 0.57968 -0.525 0.57474 -0.51643 0.57747 -0.52106 L 0.57252 -0.51829 " pathEditMode="relative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8 -0.08657 L -0.02318 -0.08657 L 0.05091 -0.08796 C 0.05846 -0.08819 0.06601 -0.08866 0.07356 -0.08935 C 0.1056 -0.09259 0.02968 -0.08889 0.09127 -0.09213 C 0.10468 -0.09306 0.1181 -0.09329 0.13164 -0.09375 C 0.14114 -0.0956 0.14323 -0.0963 0.15494 -0.09653 L 0.24856 -0.09792 C 0.25195 -0.09838 0.25547 -0.09838 0.25898 -0.09931 C 0.26093 -0.1 0.26276 -0.10185 0.26458 -0.10231 C 0.27109 -0.10347 0.2776 -0.10324 0.28398 -0.1037 C 0.28997 -0.10463 0.29583 -0.10532 0.30169 -0.10648 C 0.30625 -0.10741 0.3108 -0.1088 0.31549 -0.10949 C 0.32005 -0.11018 0.32461 -0.11042 0.32916 -0.11088 C 0.35247 -0.11829 0.32161 -0.10903 0.34935 -0.11528 C 0.35208 -0.11574 0.35468 -0.11736 0.35742 -0.11806 L 0.36302 -0.11944 L 0.36953 -0.12083 C 0.37109 -0.1213 0.37265 -0.12199 0.37435 -0.12222 C 0.37812 -0.12338 0.3819 -0.12407 0.38554 -0.12523 C 0.38724 -0.12569 0.3888 -0.12639 0.39049 -0.12662 C 0.39583 -0.12778 0.40117 -0.1287 0.40651 -0.1294 C 0.41002 -0.13009 0.41354 -0.13079 0.41705 -0.13102 C 0.43476 -0.13171 0.45247 -0.13194 0.47031 -0.13241 C 0.4983 -0.13194 0.52695 -0.13657 0.55494 -0.1294 C 0.55651 -0.12917 0.5582 -0.12847 0.55976 -0.12801 C 0.56862 -0.12292 0.5552 -0.13125 0.56458 -0.12384 C 0.56614 -0.12245 0.56797 -0.12222 0.5694 -0.12083 C 0.57057 -0.11991 0.57161 -0.11875 0.57265 -0.11806 C 0.57513 -0.11643 0.5776 -0.11574 0.57994 -0.11366 C 0.58216 -0.11181 0.58437 -0.11042 0.58645 -0.1081 C 0.59218 -0.10116 0.58932 -0.10301 0.5944 -0.10093 C 0.59557 -0.09977 0.59661 -0.09907 0.59765 -0.09792 C 0.60052 -0.09514 0.60364 -0.08981 0.60573 -0.08657 C 0.60768 -0.08333 0.60924 -0.07917 0.61145 -0.07639 L 0.61627 -0.07083 C 0.61705 -0.06643 0.61718 -0.06481 0.61862 -0.06065 C 0.6194 -0.05856 0.62031 -0.05694 0.62109 -0.05486 C 0.62161 -0.05347 0.622 -0.05208 0.62265 -0.05069 C 0.62343 -0.04907 0.62448 -0.04792 0.62513 -0.0463 C 0.62734 -0.04097 0.62734 -0.04028 0.62838 -0.03495 C 0.6302 -0.01227 0.62812 -0.03542 0.62994 -0.01759 C 0.63047 -0.01204 0.63086 -0.00625 0.63151 -0.00046 C 0.63177 0.00185 0.63216 0.00417 0.63242 0.00671 C 0.63398 0.02454 0.63203 0.0088 0.63476 0.02824 L 0.63476 0.02824 C 0.63502 0.03056 0.63515 0.0331 0.63554 0.03542 C 0.63619 0.03843 0.63724 0.04097 0.63802 0.04398 C 0.63854 0.05069 0.63841 0.05764 0.63958 0.06412 C 0.64088 0.0706 0.64062 0.06921 0.64205 0.07824 C 0.64257 0.08171 0.64284 0.08519 0.64362 0.08843 C 0.64414 0.09028 0.64479 0.09213 0.64531 0.09421 C 0.64583 0.09977 0.64622 0.10556 0.64687 0.11134 C 0.64778 0.11921 0.64778 0.11528 0.64843 0.12431 C 0.64909 0.13287 0.64856 0.1419 0.65013 0.15 C 0.65195 0.16019 0.64948 0.14769 0.65247 0.15995 C 0.65364 0.16458 0.65338 0.1662 0.65416 0.17153 C 0.65429 0.17292 0.65468 0.17431 0.65494 0.17593 C 0.6552 0.1794 0.65612 0.19051 0.65651 0.19444 C 0.65703 0.19838 0.65781 0.20208 0.6582 0.20602 C 0.65911 0.21736 0.65833 0.21273 0.65976 0.22037 C 0.6595 0.23843 0.65989 0.25671 0.65898 0.27477 C 0.65885 0.27639 0.65781 0.27199 0.65742 0.27037 C 0.65703 0.26898 0.6569 0.26759 0.65651 0.2662 C 0.65638 0.26505 0.65599 0.26412 0.65573 0.26319 L 0.66145 0.25764 " pathEditMode="relative" ptsTypes="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зима" descr="15 января 2021 (пятница) | #МоментДня">
            <a:extLst>
              <a:ext uri="{FF2B5EF4-FFF2-40B4-BE49-F238E27FC236}">
                <a16:creationId xmlns:a16="http://schemas.microsoft.com/office/drawing/2014/main" id="{C1012B50-6EA5-4B43-BFBB-90511DA1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33" y="383457"/>
            <a:ext cx="7059561" cy="52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E1CF93-E8B3-4A68-8436-8E93514ADDF0}"/>
              </a:ext>
            </a:extLst>
          </p:cNvPr>
          <p:cNvSpPr/>
          <p:nvPr/>
        </p:nvSpPr>
        <p:spPr>
          <a:xfrm>
            <a:off x="8696325" y="5868988"/>
            <a:ext cx="1657350" cy="769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снежинка">
            <a:extLst>
              <a:ext uri="{FF2B5EF4-FFF2-40B4-BE49-F238E27FC236}">
                <a16:creationId xmlns:a16="http://schemas.microsoft.com/office/drawing/2014/main" id="{82DFC0D6-57D2-485C-953B-A536E407B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" y="1241477"/>
            <a:ext cx="2551317" cy="2551317"/>
          </a:xfrm>
          <a:prstGeom prst="rect">
            <a:avLst/>
          </a:prstGeom>
        </p:spPr>
      </p:pic>
      <p:pic>
        <p:nvPicPr>
          <p:cNvPr id="10" name="бабочка">
            <a:extLst>
              <a:ext uri="{FF2B5EF4-FFF2-40B4-BE49-F238E27FC236}">
                <a16:creationId xmlns:a16="http://schemas.microsoft.com/office/drawing/2014/main" id="{4DE57D4B-4A86-4CF9-B6FA-A11D1955F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87" y="3980541"/>
            <a:ext cx="2834296" cy="256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5C2B3-76BD-49B9-85CF-6C0897B09A80}"/>
              </a:ext>
            </a:extLst>
          </p:cNvPr>
          <p:cNvSpPr txBox="1"/>
          <p:nvPr/>
        </p:nvSpPr>
        <p:spPr>
          <a:xfrm>
            <a:off x="1337187" y="471948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Зима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04F13D-1804-40B1-A9B3-201245B2F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61" y="3792794"/>
            <a:ext cx="2367685" cy="18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54 L 0.00156 0.00278 L 0.01119 0.00092 C 0.02057 -0.0007 0.01692 -0.00046 0.02734 -0.00185 C 0.02734 -0.00162 0.05299 -0.0044 0.06041 -0.00625 C 0.06328 -0.00695 0.06627 -0.0081 0.06927 -0.00903 C 0.07122 -0.00972 0.07955 -0.01158 0.08138 -0.01204 C 0.1108 -0.01667 0.09244 -0.01273 0.10794 -0.01621 C 0.1233 -0.02546 0.10911 -0.01829 0.13698 -0.02199 C 0.14049 -0.02246 0.14401 -0.02408 0.14752 -0.025 C 0.15013 -0.02546 0.15286 -0.02593 0.15547 -0.02639 L 0.1789 -0.02917 C 0.20221 -0.03519 0.17747 -0.02917 0.23619 -0.03357 C 0.23854 -0.0338 0.24101 -0.03472 0.24349 -0.03496 C 0.24987 -0.03565 0.25638 -0.03588 0.26276 -0.03634 L 0.44258 -0.03496 C 0.44453 -0.03496 0.44635 -0.03403 0.4483 -0.03357 C 0.48372 -0.02523 0.43828 -0.03658 0.45794 -0.03079 C 0.46002 -0.03009 0.46224 -0.02986 0.46445 -0.02917 C 0.47031 -0.02778 0.47617 -0.0257 0.48216 -0.025 C 0.49635 -0.02315 0.48971 -0.02408 0.50234 -0.02199 C 0.50937 -0.01783 0.50221 -0.02176 0.51849 -0.01921 C 0.52005 -0.01898 0.52161 -0.01806 0.5233 -0.01783 C 0.52656 -0.0169 0.53203 -0.01597 0.53541 -0.01482 C 0.54713 -0.01111 0.525 -0.01644 0.54505 -0.01204 L 0.54752 -0.01042 L 0.54752 -0.01019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Рисунок 5">
            <a:extLst>
              <a:ext uri="{FF2B5EF4-FFF2-40B4-BE49-F238E27FC236}">
                <a16:creationId xmlns:a16="http://schemas.microsoft.com/office/drawing/2014/main" id="{DADB338E-4C23-430E-A62B-DC6EA5961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7" y="1620895"/>
            <a:ext cx="7678737" cy="4311906"/>
          </a:xfrm>
          <a:prstGeom prst="rect">
            <a:avLst/>
          </a:prstGeom>
        </p:spPr>
      </p:pic>
      <p:pic>
        <p:nvPicPr>
          <p:cNvPr id="8" name="мать и мачеха">
            <a:extLst>
              <a:ext uri="{FF2B5EF4-FFF2-40B4-BE49-F238E27FC236}">
                <a16:creationId xmlns:a16="http://schemas.microsoft.com/office/drawing/2014/main" id="{55E4C5C4-99CC-4A38-BA8E-FCEB363A0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1" y="3895420"/>
            <a:ext cx="2743206" cy="2508744"/>
          </a:xfrm>
          <a:prstGeom prst="rect">
            <a:avLst/>
          </a:prstGeom>
        </p:spPr>
      </p:pic>
      <p:pic>
        <p:nvPicPr>
          <p:cNvPr id="32" name="ягоды">
            <a:extLst>
              <a:ext uri="{FF2B5EF4-FFF2-40B4-BE49-F238E27FC236}">
                <a16:creationId xmlns:a16="http://schemas.microsoft.com/office/drawing/2014/main" id="{C80EBA1C-2F49-44C2-B1C3-360BBA125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6" y="1298444"/>
            <a:ext cx="2743206" cy="2130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9388C5-E70A-42CC-87CC-C74DD5E0DD82}"/>
              </a:ext>
            </a:extLst>
          </p:cNvPr>
          <p:cNvSpPr txBox="1"/>
          <p:nvPr/>
        </p:nvSpPr>
        <p:spPr>
          <a:xfrm>
            <a:off x="1789471" y="60960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4" name="Стрелка: вправо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61B7320-CABE-4DDB-8C22-308A308AC461}"/>
              </a:ext>
            </a:extLst>
          </p:cNvPr>
          <p:cNvSpPr/>
          <p:nvPr/>
        </p:nvSpPr>
        <p:spPr>
          <a:xfrm>
            <a:off x="9940412" y="6109782"/>
            <a:ext cx="1799303" cy="588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67AEB5-38B5-4F03-A137-91184348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43" y="3591932"/>
            <a:ext cx="2194564" cy="2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6 0.02384 L -0.07696 0.02407 C -0.07383 0.02222 -0.07045 0.02152 -0.06732 0.01944 C -0.04935 0.00763 -0.06954 0.01713 -0.05846 0.01226 C -0.0517 0.00625 -0.05925 0.0125 -0.04805 0.00509 C -0.0461 0.00393 -0.04428 0.00185 -0.04232 0.00069 C -0.03946 -0.00093 -0.03633 -0.00162 -0.03346 -0.00348 C -0.01537 -0.01482 -0.03607 -0.00487 -0.0198 -0.01204 C -0.01862 -0.01343 -0.01771 -0.01528 -0.01654 -0.01644 C -0.01029 -0.02246 -0.01029 -0.02014 -0.00286 -0.02362 C 0.00222 -0.0257 -0.00065 -0.02477 0.00599 -0.02639 C 0.01459 -0.03542 0.00508 -0.02639 0.0198 -0.03496 C 0.02527 -0.0382 0.01849 -0.03449 0.02618 -0.03797 C 0.02813 -0.03866 0.02995 -0.03982 0.03191 -0.04074 C 0.03295 -0.04121 0.03399 -0.04167 0.03503 -0.04213 C 0.04362 -0.0544 0.03516 -0.04375 0.04232 -0.04931 C 0.04323 -0.05 0.04389 -0.05139 0.0448 -0.05232 C 0.04558 -0.05278 0.04636 -0.05324 0.04714 -0.05371 C 0.05585 -0.06598 0.04662 -0.05463 0.05521 -0.06088 C 0.05678 -0.06181 0.05782 -0.06389 0.05925 -0.06505 C 0.06029 -0.06598 0.06146 -0.06598 0.06251 -0.06644 C 0.06446 -0.06737 0.06628 -0.06852 0.0681 -0.06945 C 0.0698 -0.07223 0.07097 -0.0757 0.07305 -0.07801 C 0.07396 -0.07917 0.07501 -0.07871 0.07618 -0.0794 C 0.07865 -0.08102 0.08112 -0.08311 0.08347 -0.08519 C 0.08685 -0.0882 0.08998 -0.0919 0.0931 -0.09514 C 0.09506 -0.09723 0.09688 -0.09931 0.09883 -0.10093 L 0.10443 -0.10533 C 0.11954 -0.12801 0.103 -0.10602 0.11407 -0.11528 C 0.1181 -0.11852 0.12162 -0.12292 0.1254 -0.12662 C 0.12683 -0.12801 0.128 -0.12987 0.12943 -0.13102 C 0.13139 -0.13241 0.13321 -0.1338 0.13516 -0.13542 C 0.13972 -0.13912 0.14037 -0.14051 0.14558 -0.14676 C 0.14636 -0.14769 0.14727 -0.14862 0.14805 -0.14954 C 0.14909 -0.15116 0.15014 -0.15255 0.15118 -0.15394 C 0.15248 -0.15556 0.15391 -0.15695 0.15521 -0.15834 C 0.15691 -0.15973 0.1586 -0.16065 0.16016 -0.1625 C 0.16771 -0.17176 0.16641 -0.17292 0.17305 -0.17963 C 0.17514 -0.18195 0.17748 -0.18311 0.17943 -0.18542 C 0.18021 -0.18635 0.18099 -0.1875 0.18191 -0.18843 C 0.18295 -0.18936 0.18412 -0.19005 0.18516 -0.19121 C 0.1862 -0.19237 0.18724 -0.19422 0.18829 -0.19561 C 0.18907 -0.19653 0.18998 -0.19746 0.19076 -0.19838 C 0.1918 -0.19977 0.19271 -0.20162 0.19402 -0.20278 C 0.19493 -0.20348 0.1961 -0.20371 0.19714 -0.20417 C 0.19857 -0.20556 0.20001 -0.20672 0.20118 -0.20834 C 0.20209 -0.20973 0.20261 -0.21181 0.20365 -0.21274 C 0.20508 -0.21412 0.20691 -0.21459 0.20847 -0.21551 C 0.21589 -0.22431 0.2043 -0.21065 0.21498 -0.22269 C 0.21654 -0.22454 0.21797 -0.22709 0.2198 -0.22848 C 0.22188 -0.2301 0.22409 -0.23033 0.22618 -0.23125 C 0.2323 -0.23843 0.22461 -0.2301 0.23191 -0.23565 C 0.23282 -0.23635 0.23347 -0.23774 0.23425 -0.23843 C 0.23659 -0.24028 0.2392 -0.24098 0.24154 -0.24283 C 0.24714 -0.24699 0.24779 -0.24769 0.25365 -0.25139 C 0.25612 -0.25278 0.2586 -0.25394 0.26094 -0.25579 C 0.26211 -0.25672 0.26355 -0.25787 0.26498 -0.25857 C 0.26615 -0.25926 0.26758 -0.25949 0.26902 -0.25996 C 0.27006 -0.26042 0.2711 -0.26088 0.27227 -0.26135 C 0.27644 -0.26297 0.27748 -0.26274 0.28191 -0.26574 C 0.28308 -0.26644 0.28399 -0.26783 0.28516 -0.26852 C 0.28672 -0.26968 0.28816 -0.27037 0.28998 -0.27153 C 0.29076 -0.27246 0.29154 -0.27362 0.29219 -0.27431 C 0.29909 -0.28033 0.28959 -0.26968 0.29805 -0.27871 C 0.29974 -0.28033 0.30092 -0.28357 0.30287 -0.28426 C 0.30599 -0.28565 0.30769 -0.28635 0.31094 -0.28866 C 0.32136 -0.29607 0.30508 -0.28565 0.31823 -0.29723 C 0.31941 -0.29838 0.32084 -0.29815 0.32227 -0.29862 C 0.32305 -0.30116 0.32357 -0.30394 0.32461 -0.30579 C 0.32566 -0.30764 0.32878 -0.30926 0.33034 -0.31019 C 0.33112 -0.31112 0.33178 -0.31227 0.33269 -0.31297 C 0.33347 -0.31366 0.33438 -0.31366 0.33516 -0.31436 C 0.34336 -0.32269 0.33685 -0.31829 0.34232 -0.32153 C 0.34336 -0.32292 0.34441 -0.32477 0.34558 -0.32593 C 0.34636 -0.32662 0.34727 -0.32639 0.34805 -0.32732 C 0.34896 -0.32848 0.34948 -0.33056 0.3504 -0.33172 C 0.35534 -0.3375 0.35404 -0.33473 0.35847 -0.33727 C 0.36133 -0.33912 0.3629 -0.34098 0.36576 -0.34167 C 0.36941 -0.34237 0.37331 -0.3426 0.37709 -0.34306 C 0.37943 -0.34352 0.38191 -0.34399 0.38438 -0.34445 L 0.39323 -0.34584 C 0.39935 -0.34537 0.40977 -0.34653 0.41654 -0.34167 L 0.42461 -0.33588 C 0.42735 -0.33218 0.43021 -0.32871 0.43269 -0.32454 C 0.43347 -0.32292 0.43425 -0.32153 0.43516 -0.32014 C 0.4379 -0.31621 0.4379 -0.31806 0.44076 -0.31297 C 0.44271 -0.30973 0.44415 -0.3044 0.44636 -0.30162 C 0.4474 -0.30024 0.44857 -0.29977 0.44961 -0.29862 C 0.4517 -0.29653 0.45287 -0.29491 0.45443 -0.29144 C 0.46172 -0.27639 0.45261 -0.29468 0.45847 -0.2801 C 0.46146 -0.27269 0.46042 -0.27894 0.46251 -0.27153 C 0.46498 -0.26297 0.46342 -0.2632 0.46745 -0.25417 C 0.46797 -0.25278 0.46902 -0.25232 0.4698 -0.25139 C 0.47136 -0.24005 0.46941 -0.25139 0.47305 -0.23982 C 0.47396 -0.23704 0.47396 -0.23264 0.47461 -0.22987 C 0.47501 -0.22824 0.47579 -0.22709 0.47631 -0.2257 C 0.47787 -0.21412 0.47579 -0.22547 0.47943 -0.21412 C 0.48152 -0.20764 0.47865 -0.20718 0.48191 -0.19838 L 0.48347 -0.19399 C 0.48373 -0.19213 0.48451 -0.18612 0.48516 -0.18403 C 0.48555 -0.18241 0.48633 -0.18125 0.48672 -0.17963 C 0.48959 -0.16852 0.48646 -0.17338 0.49076 -0.16829 C 0.49167 -0.16204 0.49167 -0.16181 0.49245 -0.15533 C 0.49271 -0.15255 0.49297 -0.14977 0.49323 -0.14676 C 0.49649 -0.09676 0.49349 -0.13403 0.49558 -0.10811 C 0.49649 -0.12014 0.49636 -0.11574 0.49636 -0.12107 L 0.49636 -0.12084 " pathEditMode="relative" rAng="0" ptsTypes="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11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Времена года Цель(образовательная): закрепить представления детей о временах года, умение самостоятельно находить, что бывает, а что не бывает в определённом времени года. Выражать  в речи почему именно он так думает. Цель (игровая): нахождение картинки, которая подходит для данного времени года.</vt:lpstr>
      <vt:lpstr>Лето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Elena Khromova</dc:creator>
  <cp:lastModifiedBy>Elena Khromova</cp:lastModifiedBy>
  <cp:revision>43</cp:revision>
  <dcterms:created xsi:type="dcterms:W3CDTF">2021-08-26T19:07:37Z</dcterms:created>
  <dcterms:modified xsi:type="dcterms:W3CDTF">2021-09-16T17:01:35Z</dcterms:modified>
</cp:coreProperties>
</file>